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8"/>
  </p:notesMasterIdLst>
  <p:sldIdLst>
    <p:sldId id="256" r:id="rId2"/>
    <p:sldId id="320" r:id="rId3"/>
    <p:sldId id="304" r:id="rId4"/>
    <p:sldId id="321" r:id="rId5"/>
    <p:sldId id="382" r:id="rId6"/>
    <p:sldId id="383" r:id="rId7"/>
    <p:sldId id="384" r:id="rId8"/>
    <p:sldId id="385" r:id="rId9"/>
    <p:sldId id="386" r:id="rId10"/>
    <p:sldId id="387" r:id="rId11"/>
    <p:sldId id="388" r:id="rId12"/>
    <p:sldId id="389" r:id="rId13"/>
    <p:sldId id="390" r:id="rId14"/>
    <p:sldId id="391" r:id="rId15"/>
    <p:sldId id="392" r:id="rId16"/>
    <p:sldId id="393" r:id="rId17"/>
    <p:sldId id="394" r:id="rId18"/>
    <p:sldId id="395" r:id="rId19"/>
    <p:sldId id="396" r:id="rId20"/>
    <p:sldId id="459" r:id="rId21"/>
    <p:sldId id="460" r:id="rId22"/>
    <p:sldId id="461" r:id="rId23"/>
    <p:sldId id="465" r:id="rId24"/>
    <p:sldId id="464" r:id="rId25"/>
    <p:sldId id="466" r:id="rId26"/>
    <p:sldId id="397" r:id="rId27"/>
    <p:sldId id="398" r:id="rId28"/>
    <p:sldId id="426" r:id="rId29"/>
    <p:sldId id="448" r:id="rId30"/>
    <p:sldId id="411" r:id="rId31"/>
    <p:sldId id="412" r:id="rId32"/>
    <p:sldId id="413" r:id="rId33"/>
    <p:sldId id="414" r:id="rId34"/>
    <p:sldId id="415" r:id="rId35"/>
    <p:sldId id="416" r:id="rId36"/>
    <p:sldId id="417" r:id="rId37"/>
    <p:sldId id="418" r:id="rId38"/>
    <p:sldId id="419" r:id="rId39"/>
    <p:sldId id="420" r:id="rId40"/>
    <p:sldId id="421" r:id="rId41"/>
    <p:sldId id="422" r:id="rId42"/>
    <p:sldId id="423" r:id="rId43"/>
    <p:sldId id="410" r:id="rId44"/>
    <p:sldId id="428" r:id="rId45"/>
    <p:sldId id="456" r:id="rId46"/>
    <p:sldId id="452" r:id="rId47"/>
    <p:sldId id="431" r:id="rId48"/>
    <p:sldId id="433" r:id="rId49"/>
    <p:sldId id="457" r:id="rId50"/>
    <p:sldId id="427" r:id="rId51"/>
    <p:sldId id="458" r:id="rId52"/>
    <p:sldId id="436" r:id="rId53"/>
    <p:sldId id="455" r:id="rId54"/>
    <p:sldId id="447" r:id="rId55"/>
    <p:sldId id="449" r:id="rId56"/>
    <p:sldId id="302" r:id="rId5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1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6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5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05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050" baseline="0" dirty="0" smtClean="0">
                <a:latin typeface="Arial" pitchFamily="34" charset="0"/>
              </a:rPr>
              <a:t> noted</a:t>
            </a:r>
            <a:endParaRPr lang="en-US" altLang="en-US" sz="105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03 – Operators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Addition &amp; Subtraction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“Lowest” priority in the order of operations</a:t>
            </a:r>
          </a:p>
          <a:p>
            <a:r>
              <a:rPr lang="en-US" dirty="0" smtClean="0"/>
              <a:t>Function as they normally do</a:t>
            </a:r>
          </a:p>
          <a:p>
            <a:pPr lvl="3"/>
            <a:endParaRPr lang="en-US" dirty="0"/>
          </a:p>
          <a:p>
            <a:r>
              <a:rPr lang="en-US" dirty="0" smtClean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cash = cash - bills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+ 7) / 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((2 + 4) * 5) / (9 - 6) 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28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26364"/>
            <a:ext cx="8686800" cy="1143000"/>
          </a:xfrm>
        </p:spPr>
        <p:txBody>
          <a:bodyPr/>
          <a:lstStyle/>
          <a:p>
            <a:r>
              <a:rPr lang="en-US" dirty="0" smtClean="0"/>
              <a:t>Operators – Multiplication &amp; Division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Higher priority in the order of operations </a:t>
            </a:r>
            <a:br>
              <a:rPr lang="en-US" dirty="0" smtClean="0"/>
            </a:br>
            <a:r>
              <a:rPr lang="en-US" dirty="0" smtClean="0"/>
              <a:t>than addition and subtraction</a:t>
            </a:r>
          </a:p>
          <a:p>
            <a:r>
              <a:rPr lang="en-US" dirty="0" smtClean="0"/>
              <a:t>Function as they normally do</a:t>
            </a:r>
          </a:p>
          <a:p>
            <a:pPr lvl="3"/>
            <a:endParaRPr lang="en-US" dirty="0"/>
          </a:p>
          <a:p>
            <a:r>
              <a:rPr lang="en-US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tax = subtotal * 0.06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area = PI * (radius * radius)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totalDays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hours / 24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95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Integer Division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6168" cy="4156799"/>
          </a:xfrm>
        </p:spPr>
        <p:txBody>
          <a:bodyPr/>
          <a:lstStyle/>
          <a:p>
            <a:r>
              <a:rPr lang="en-US" dirty="0" smtClean="0"/>
              <a:t>Reminder: integers (or </a:t>
            </a:r>
            <a:r>
              <a:rPr lang="en-US" dirty="0" err="1" smtClean="0"/>
              <a:t>ints</a:t>
            </a:r>
            <a:r>
              <a:rPr lang="en-US" dirty="0" smtClean="0"/>
              <a:t>) are </a:t>
            </a:r>
            <a:r>
              <a:rPr lang="en-US" b="1" dirty="0" smtClean="0"/>
              <a:t>whole numbers</a:t>
            </a:r>
          </a:p>
          <a:p>
            <a:pPr lvl="1"/>
            <a:r>
              <a:rPr lang="en-US" sz="3200" dirty="0" smtClean="0"/>
              <a:t>What do you think integer division is?</a:t>
            </a:r>
            <a:endParaRPr lang="en-US" sz="3200" dirty="0"/>
          </a:p>
          <a:p>
            <a:pPr lvl="3"/>
            <a:endParaRPr lang="en-US" dirty="0" smtClean="0"/>
          </a:p>
          <a:p>
            <a:r>
              <a:rPr lang="en-US" dirty="0" smtClean="0"/>
              <a:t>Remember division in grade school?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Integer division is</a:t>
            </a:r>
          </a:p>
          <a:p>
            <a:pPr lvl="1"/>
            <a:r>
              <a:rPr lang="en-US" dirty="0" smtClean="0"/>
              <a:t>Division done without decimals</a:t>
            </a:r>
          </a:p>
          <a:p>
            <a:pPr lvl="1"/>
            <a:r>
              <a:rPr lang="en-US" dirty="0" smtClean="0"/>
              <a:t>And the remainder is discarded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111" y="3636377"/>
            <a:ext cx="1333500" cy="24288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714764" y="3588249"/>
            <a:ext cx="540164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08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Examples: Integer Division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Integer division uses double slashes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r>
              <a:rPr lang="en-US" dirty="0" smtClean="0"/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 /  5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 // 5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  8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// 8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 // 17 // 5 =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8753" y="3489165"/>
            <a:ext cx="3080084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1.4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sz="2800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0.25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8829" y="5978884"/>
            <a:ext cx="343639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evaluate from left to right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431758" y="6209716"/>
            <a:ext cx="3217071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213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Mod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Also called “modulo” or “modulus”</a:t>
            </a:r>
          </a:p>
          <a:p>
            <a:pPr lvl="3"/>
            <a:endParaRPr lang="en-US" sz="1400" dirty="0"/>
          </a:p>
          <a:p>
            <a:r>
              <a:rPr lang="en-US" dirty="0" smtClean="0"/>
              <a:t>Example: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17 % 5 = 2</a:t>
            </a:r>
          </a:p>
          <a:p>
            <a:pPr lvl="1"/>
            <a:r>
              <a:rPr lang="en-US" dirty="0" smtClean="0"/>
              <a:t>What do you think mod does?</a:t>
            </a:r>
          </a:p>
          <a:p>
            <a:pPr lvl="3"/>
            <a:endParaRPr lang="en-US" sz="1400" dirty="0" smtClean="0"/>
          </a:p>
          <a:p>
            <a:r>
              <a:rPr lang="en-US" dirty="0" smtClean="0"/>
              <a:t>Remember division in grade school?</a:t>
            </a:r>
          </a:p>
          <a:p>
            <a:pPr lvl="3"/>
            <a:endParaRPr lang="en-US" sz="1400" dirty="0" smtClean="0"/>
          </a:p>
          <a:p>
            <a:r>
              <a:rPr lang="en-US" dirty="0" smtClean="0"/>
              <a:t>Modulo gives you the remainder</a:t>
            </a:r>
          </a:p>
          <a:p>
            <a:pPr lvl="1"/>
            <a:r>
              <a:rPr lang="en-US" dirty="0" smtClean="0"/>
              <a:t>The “opposite” of integer division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111" y="3636377"/>
            <a:ext cx="1333500" cy="24288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327120" y="3588248"/>
            <a:ext cx="311555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303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Examples: Mod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 uses the percent sign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smtClean="0"/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  % 5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 % 9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16 % 6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23 % 4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48692451673 % 2 =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8753" y="3489165"/>
            <a:ext cx="3080084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endParaRPr lang="en-US" sz="2800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	  1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88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Modulo Answers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Result of a modulo operation will always be:</a:t>
            </a:r>
          </a:p>
          <a:p>
            <a:pPr lvl="1"/>
            <a:r>
              <a:rPr lang="en-US" dirty="0" smtClean="0"/>
              <a:t>Positive</a:t>
            </a:r>
          </a:p>
          <a:p>
            <a:pPr lvl="1"/>
            <a:r>
              <a:rPr lang="en-US" dirty="0" smtClean="0"/>
              <a:t>No less than 0</a:t>
            </a:r>
          </a:p>
          <a:p>
            <a:pPr lvl="1"/>
            <a:r>
              <a:rPr lang="en-US" dirty="0" smtClean="0"/>
              <a:t>No more than the divisor minus 1</a:t>
            </a:r>
          </a:p>
          <a:p>
            <a:pPr lvl="3"/>
            <a:endParaRPr lang="en-US" dirty="0"/>
          </a:p>
          <a:p>
            <a:r>
              <a:rPr lang="en-US" sz="2800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8  % 3 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endParaRPr lang="en-US" sz="2400" dirty="0"/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21 % 3 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endParaRPr lang="en-US" sz="2400" dirty="0"/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13 %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 =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17014" y="4930963"/>
            <a:ext cx="3080084" cy="1379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>
              <a:spcBef>
                <a:spcPts val="700"/>
              </a:spcBef>
            </a:pP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>
              <a:spcBef>
                <a:spcPts val="700"/>
              </a:spcBef>
            </a:pP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92892" y="5811745"/>
            <a:ext cx="240968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 less than zero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>
            <a:stCxn id="6" idx="1"/>
          </p:cNvCxnSpPr>
          <p:nvPr/>
        </p:nvCxnSpPr>
        <p:spPr>
          <a:xfrm flipH="1" flipV="1">
            <a:off x="3874168" y="5620896"/>
            <a:ext cx="2318724" cy="42168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192892" y="4532451"/>
            <a:ext cx="240968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 more than the divisor minus 1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1" name="Straight Arrow Connector 10"/>
          <p:cNvCxnSpPr>
            <a:stCxn id="10" idx="1"/>
          </p:cNvCxnSpPr>
          <p:nvPr/>
        </p:nvCxnSpPr>
        <p:spPr>
          <a:xfrm flipH="1">
            <a:off x="3874168" y="4947950"/>
            <a:ext cx="2318724" cy="2169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Exponentiation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“Exponentiation” is just another word for raising one number to the power of another</a:t>
            </a:r>
          </a:p>
          <a:p>
            <a:pPr lvl="3"/>
            <a:endParaRPr lang="en-US" dirty="0"/>
          </a:p>
          <a:p>
            <a:r>
              <a:rPr lang="en-US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binary8    = 2 ** 8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squareArea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length ** 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cubeVolume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length ** 3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squareRoot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** 0.5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13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Arithmetic Operators in Python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970088"/>
          <a:ext cx="8229600" cy="4145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50695"/>
                <a:gridCol w="567890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Operator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Meaning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Addition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Subtraction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Multiplication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/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Division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//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Integer division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%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Modulo</a:t>
                      </a:r>
                      <a:r>
                        <a:rPr lang="en-US" sz="2800" baseline="0" dirty="0" smtClean="0"/>
                        <a:t>  (remainder)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**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Exponentiation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25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 of Operations (Arithmetic)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Expressions are evaluated in what direction?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What can change this ordering?</a:t>
            </a:r>
          </a:p>
          <a:p>
            <a:pPr lvl="1"/>
            <a:r>
              <a:rPr lang="en-US" dirty="0" smtClean="0"/>
              <a:t>Parentheses!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169563" y="2021080"/>
            <a:ext cx="3372853" cy="59919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3200" dirty="0" smtClean="0">
                <a:solidFill>
                  <a:prstClr val="black"/>
                </a:solidFill>
                <a:latin typeface="Calibri"/>
              </a:rPr>
              <a:t>from left to right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1572127" y="2636242"/>
          <a:ext cx="6096000" cy="2072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Operator(s)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Priority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highest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lowest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53273" y="3153778"/>
            <a:ext cx="3080084" cy="1564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 /  //  %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   -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35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Variables</a:t>
            </a:r>
          </a:p>
          <a:p>
            <a:pPr lvl="1"/>
            <a:r>
              <a:rPr lang="en-US" dirty="0" smtClean="0"/>
              <a:t>Rules for naming</a:t>
            </a:r>
          </a:p>
          <a:p>
            <a:pPr lvl="1"/>
            <a:r>
              <a:rPr lang="en-US" dirty="0" smtClean="0"/>
              <a:t>Different types</a:t>
            </a:r>
          </a:p>
          <a:p>
            <a:pPr lvl="1"/>
            <a:r>
              <a:rPr lang="en-US" dirty="0" smtClean="0"/>
              <a:t>How to use them</a:t>
            </a:r>
          </a:p>
          <a:p>
            <a:r>
              <a:rPr lang="en-US" dirty="0" smtClean="0"/>
              <a:t>Printing output to the screen</a:t>
            </a:r>
          </a:p>
          <a:p>
            <a:r>
              <a:rPr lang="en-US" dirty="0" smtClean="0"/>
              <a:t>Getting input from the user</a:t>
            </a:r>
          </a:p>
          <a:p>
            <a:r>
              <a:rPr lang="en-US" dirty="0" smtClean="0"/>
              <a:t>Written programs vs Python interpreter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320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Floating Point Errors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00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Division: Floats and Integers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66289" cy="4517689"/>
          </a:xfrm>
        </p:spPr>
        <p:txBody>
          <a:bodyPr/>
          <a:lstStyle/>
          <a:p>
            <a:r>
              <a:rPr lang="en-US" dirty="0" smtClean="0"/>
              <a:t>Floats (decimals) and integers (whole numbers) behave in two different ways in Python</a:t>
            </a:r>
          </a:p>
          <a:p>
            <a:pPr lvl="1"/>
            <a:r>
              <a:rPr lang="en-US" dirty="0" smtClean="0"/>
              <a:t>And in many other programming languages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Biggest difference is how their division works</a:t>
            </a:r>
          </a:p>
          <a:p>
            <a:pPr lvl="1"/>
            <a:r>
              <a:rPr lang="en-US" dirty="0" smtClean="0"/>
              <a:t>Python 3 automatically performs </a:t>
            </a:r>
            <a:r>
              <a:rPr lang="en-US" dirty="0"/>
              <a:t>decimal </a:t>
            </a:r>
            <a:r>
              <a:rPr lang="en-US" dirty="0" smtClean="0"/>
              <a:t>division</a:t>
            </a:r>
          </a:p>
          <a:p>
            <a:pPr lvl="2"/>
            <a:r>
              <a:rPr lang="en-US" sz="2800" dirty="0" smtClean="0"/>
              <a:t>For both integers and floats</a:t>
            </a:r>
            <a:endParaRPr lang="en-US" dirty="0" smtClean="0"/>
          </a:p>
          <a:p>
            <a:pPr lvl="1"/>
            <a:r>
              <a:rPr lang="en-US" dirty="0" smtClean="0"/>
              <a:t>Have to explicitly call integer division</a:t>
            </a:r>
            <a:endParaRPr lang="en-US" sz="3200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323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Division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752788" cy="4517689"/>
          </a:xfrm>
        </p:spPr>
        <p:txBody>
          <a:bodyPr/>
          <a:lstStyle/>
          <a:p>
            <a:r>
              <a:rPr lang="en-US" dirty="0" smtClean="0"/>
              <a:t>What do the following expressions evaluate to?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  3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// 3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 /  3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8 /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/  7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// 7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92961" y="2538669"/>
            <a:ext cx="4608048" cy="3126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1.3333333333333333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1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2.6666666666666667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4.0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0.7142857142857143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866022" y="3635066"/>
            <a:ext cx="955768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866022" y="4653740"/>
            <a:ext cx="955768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3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Rounding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Sometimes we need to approximate the representation of numbers</a:t>
            </a:r>
          </a:p>
          <a:p>
            <a:pPr lvl="1"/>
            <a:r>
              <a:rPr lang="en-US" dirty="0"/>
              <a:t>0.66666666666666666666666667…</a:t>
            </a:r>
          </a:p>
          <a:p>
            <a:pPr lvl="1"/>
            <a:r>
              <a:rPr lang="en-US" dirty="0"/>
              <a:t>3.14159265358979323846264338328…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We know that this can lead to incorrect</a:t>
            </a:r>
            <a:br>
              <a:rPr lang="en-US" dirty="0" smtClean="0"/>
            </a:br>
            <a:r>
              <a:rPr lang="en-US" dirty="0" smtClean="0"/>
              <a:t>answers when doing calculations later</a:t>
            </a:r>
          </a:p>
          <a:p>
            <a:pPr lvl="1"/>
            <a:r>
              <a:rPr lang="en-US" dirty="0" smtClean="0"/>
              <a:t>Something similar happens when numbers </a:t>
            </a:r>
            <a:br>
              <a:rPr lang="en-US" dirty="0" smtClean="0"/>
            </a:br>
            <a:r>
              <a:rPr lang="en-US" dirty="0" smtClean="0"/>
              <a:t>are stored in a computer’s memory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218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Float Arithmetic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752788" cy="4517689"/>
          </a:xfrm>
        </p:spPr>
        <p:txBody>
          <a:bodyPr/>
          <a:lstStyle/>
          <a:p>
            <a:r>
              <a:rPr lang="en-US" dirty="0" smtClean="0"/>
              <a:t>What do the following expressions evaluate to?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8 /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5 /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1.99 + 0.12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0.99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0.12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1.13 * 1.19</a:t>
            </a:r>
          </a:p>
          <a:p>
            <a:pPr marL="971550" lvl="1" indent="-514350">
              <a:buFont typeface="+mj-lt"/>
              <a:buAutoNum type="arabicPeriod"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05071" y="2538669"/>
            <a:ext cx="5038929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2.6666666666666667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0.7142857142857143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2.11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1.1099999999999999</a:t>
            </a:r>
            <a:endParaRPr lang="en-US" sz="2800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1.3446999999999998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189581" y="3099790"/>
            <a:ext cx="1324942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627325" y="2588861"/>
            <a:ext cx="887197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528646" y="4069086"/>
            <a:ext cx="4158154" cy="1075425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68684" y="5280337"/>
            <a:ext cx="4825809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Because computers store numbers differently, they sometimes run into different sets of rounding errors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3915" y="5049504"/>
            <a:ext cx="188243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What’s going on here???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89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Handling Floating Point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to fix floating point errors?</a:t>
            </a:r>
          </a:p>
          <a:p>
            <a:pPr lvl="1"/>
            <a:r>
              <a:rPr lang="en-US" sz="3200" dirty="0" smtClean="0"/>
              <a:t>You can’t!</a:t>
            </a:r>
          </a:p>
          <a:p>
            <a:pPr marL="457200" lvl="1" indent="0">
              <a:buNone/>
            </a:pPr>
            <a:r>
              <a:rPr lang="en-US" altLang="ja-JP" b="1" dirty="0" smtClean="0"/>
              <a:t>    ¯\_(</a:t>
            </a:r>
            <a:r>
              <a:rPr lang="ja-JP" altLang="en-US" dirty="0"/>
              <a:t>ツ</a:t>
            </a:r>
            <a:r>
              <a:rPr lang="en-US" altLang="ja-JP" b="1" dirty="0"/>
              <a:t>)_/¯</a:t>
            </a:r>
            <a:endParaRPr lang="en-US" b="1" dirty="0" smtClean="0"/>
          </a:p>
          <a:p>
            <a:pPr lvl="1"/>
            <a:r>
              <a:rPr lang="en-US" dirty="0" smtClean="0"/>
              <a:t>They’re present in every single programming language that uses the float data type</a:t>
            </a:r>
          </a:p>
          <a:p>
            <a:pPr lvl="3"/>
            <a:endParaRPr lang="en-US" dirty="0"/>
          </a:p>
          <a:p>
            <a:r>
              <a:rPr lang="en-US" dirty="0" smtClean="0"/>
              <a:t>Just be aware that the problem exists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on’t rely on having exact numerical representations when using floats in Python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090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4.07407E-6 L 0.00086 -0.0338 " pathEditMode="relative" rAng="0" ptsTypes="AA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1690"/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Assignment Operators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assignment operators </a:t>
            </a:r>
          </a:p>
          <a:p>
            <a:pPr lvl="1"/>
            <a:r>
              <a:rPr lang="en-US" dirty="0" smtClean="0"/>
              <a:t>Contain a single equal sign</a:t>
            </a:r>
          </a:p>
          <a:p>
            <a:pPr lvl="1"/>
            <a:r>
              <a:rPr lang="en-US" dirty="0" smtClean="0"/>
              <a:t>Must have a variable on the left side</a:t>
            </a:r>
          </a:p>
          <a:p>
            <a:pPr lvl="3"/>
            <a:endParaRPr lang="en-US" dirty="0"/>
          </a:p>
          <a:p>
            <a:r>
              <a:rPr lang="en-US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numDogs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18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totalTax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income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taxBracket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numPizzas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(people // 4) + 1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932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Combining with Arithmetic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simplify statements like these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   = count + 1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doubling = doubling * 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By combining the arithmetic and assignment</a:t>
            </a:r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   += 1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doubling *= 2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You can do this with any arithmetic operator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551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Combined Assignments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shortcuts assume that the variable is the </a:t>
            </a:r>
            <a:r>
              <a:rPr lang="en-US" u="sng" dirty="0" smtClean="0"/>
              <a:t>first</a:t>
            </a:r>
            <a:r>
              <a:rPr lang="en-US" dirty="0" smtClean="0"/>
              <a:t> thing after the assignment operator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percent =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percent: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convert the percentage to a decimal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percent /= 100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The last line is the same as this line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percent = percent / 100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870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Comparison Operators</a:t>
            </a:r>
          </a:p>
        </p:txBody>
      </p:sp>
    </p:spTree>
    <p:extLst>
      <p:ext uri="{BB962C8B-B14F-4D97-AF65-F5344CB8AC3E}">
        <p14:creationId xmlns:p14="http://schemas.microsoft.com/office/powerpoint/2010/main" val="410036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Comparison </a:t>
            </a:r>
            <a:r>
              <a:rPr lang="en-US" dirty="0" smtClean="0"/>
              <a:t>operators</a:t>
            </a:r>
          </a:p>
          <a:p>
            <a:r>
              <a:rPr lang="en-US" dirty="0"/>
              <a:t>R</a:t>
            </a:r>
            <a:r>
              <a:rPr lang="en-US" dirty="0" smtClean="0"/>
              <a:t>elational operators</a:t>
            </a:r>
          </a:p>
          <a:p>
            <a:r>
              <a:rPr lang="en-US" dirty="0" smtClean="0"/>
              <a:t>Equality operators</a:t>
            </a:r>
          </a:p>
          <a:p>
            <a:pPr lvl="1"/>
            <a:r>
              <a:rPr lang="en-US" sz="3200" dirty="0" smtClean="0"/>
              <a:t>Are </a:t>
            </a:r>
            <a:r>
              <a:rPr lang="en-US" sz="3200" dirty="0"/>
              <a:t>all the same thing</a:t>
            </a:r>
          </a:p>
          <a:p>
            <a:endParaRPr lang="en-US" dirty="0" smtClean="0"/>
          </a:p>
          <a:p>
            <a:r>
              <a:rPr lang="en-US" dirty="0" smtClean="0"/>
              <a:t>Include things like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&gt;=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&lt;=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665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Always return a Boolean result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 </a:t>
            </a:r>
            <a:r>
              <a:rPr lang="en-US" dirty="0"/>
              <a:t>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1"/>
            <a:r>
              <a:rPr lang="en-US" dirty="0" smtClean="0"/>
              <a:t>Indicates whether a relationship holds </a:t>
            </a:r>
            <a:br>
              <a:rPr lang="en-US" dirty="0" smtClean="0"/>
            </a:br>
            <a:r>
              <a:rPr lang="en-US" dirty="0" smtClean="0"/>
              <a:t>between their operands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9695" y="5941074"/>
            <a:ext cx="137761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operands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2389" y="4825072"/>
            <a:ext cx="1732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&gt;= b</a:t>
            </a:r>
            <a:endParaRPr lang="en-US" sz="32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4698" y="4148662"/>
            <a:ext cx="287755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comparison operator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478502" y="4379495"/>
            <a:ext cx="836196" cy="52244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900989" y="5305935"/>
            <a:ext cx="0" cy="65445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3019926" y="5305935"/>
            <a:ext cx="1" cy="65445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360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 following comparisons asking?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&gt;= 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 smtClean="0"/>
              <a:t>greater than or equal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 smtClean="0"/>
              <a:t>equivalent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23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Operators in Python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417136" y="2224610"/>
          <a:ext cx="8309728" cy="36271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75530"/>
                <a:gridCol w="573419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Operator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Meaning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Less than (exclusive)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&lt;=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Less than or equal to</a:t>
                      </a:r>
                      <a:r>
                        <a:rPr lang="en-US" sz="2800" baseline="0" dirty="0" smtClean="0"/>
                        <a:t> (inclusive)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&gt;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Greater than (exclusive)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&gt;=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Greater than or equal to (inclusive)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==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Equivalent to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!=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Not equivalent</a:t>
                      </a:r>
                      <a:r>
                        <a:rPr lang="en-US" sz="2800" baseline="0" dirty="0" smtClean="0"/>
                        <a:t> to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51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Examples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these evaluate to if 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= 10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 = 20</a:t>
            </a:r>
            <a:r>
              <a:rPr lang="en-US" dirty="0" smtClean="0"/>
              <a:t>?</a:t>
            </a:r>
          </a:p>
          <a:p>
            <a:pPr marL="45720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&lt;= 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 </a:t>
            </a:r>
            <a:r>
              <a:rPr lang="en-US" dirty="0" smtClean="0"/>
              <a:t>less than or equal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 </a:t>
            </a:r>
            <a:r>
              <a:rPr lang="en-US" dirty="0" smtClean="0"/>
              <a:t>less than </a:t>
            </a:r>
            <a:r>
              <a:rPr lang="en-US" dirty="0"/>
              <a:t>or equal 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r>
              <a:rPr lang="en-US" dirty="0" smtClean="0"/>
              <a:t>?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98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Examples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these evaluate to if 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= 10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 = 20</a:t>
            </a:r>
            <a:r>
              <a:rPr lang="en-US" dirty="0" smtClean="0"/>
              <a:t>?</a:t>
            </a:r>
          </a:p>
          <a:p>
            <a:pPr marL="45720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 </a:t>
            </a:r>
            <a:r>
              <a:rPr lang="en-US" dirty="0" smtClean="0"/>
              <a:t>equivalent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 </a:t>
            </a:r>
            <a:r>
              <a:rPr lang="en-US" dirty="0"/>
              <a:t>equivalent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20</a:t>
            </a:r>
            <a:r>
              <a:rPr lang="en-US" dirty="0" smtClean="0"/>
              <a:t>?</a:t>
            </a:r>
            <a:endParaRPr lang="en-US" dirty="0"/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39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vs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common mistake is to use the assignment operator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/>
              <a:t>) in place of the relational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This is a </a:t>
            </a:r>
            <a:r>
              <a:rPr lang="en-US" u="sng" dirty="0"/>
              <a:t>very</a:t>
            </a:r>
            <a:r>
              <a:rPr lang="en-US" dirty="0"/>
              <a:t> common mistake to make!</a:t>
            </a:r>
          </a:p>
          <a:p>
            <a:endParaRPr lang="en-US" dirty="0" smtClean="0"/>
          </a:p>
          <a:p>
            <a:r>
              <a:rPr lang="en-US" dirty="0"/>
              <a:t>This type of mistake </a:t>
            </a:r>
            <a:r>
              <a:rPr lang="en-US" dirty="0" smtClean="0"/>
              <a:t>will trigger </a:t>
            </a:r>
            <a:r>
              <a:rPr lang="en-US" dirty="0"/>
              <a:t>an error in Python, but you may still make it on paper!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171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Equals vs Equivalence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does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b</a:t>
            </a:r>
            <a:r>
              <a:rPr lang="en-US" dirty="0"/>
              <a:t> do</a:t>
            </a:r>
            <a:r>
              <a:rPr lang="en-US" dirty="0" smtClean="0"/>
              <a:t>?</a:t>
            </a:r>
          </a:p>
          <a:p>
            <a:pPr lvl="1"/>
            <a:r>
              <a:rPr lang="en-US" sz="3200" dirty="0" smtClean="0"/>
              <a:t>Assigns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dirty="0" smtClean="0"/>
              <a:t>the value stored in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pPr lvl="1"/>
            <a:r>
              <a:rPr lang="en-US" sz="3200" dirty="0" smtClean="0"/>
              <a:t>Changes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200" dirty="0" smtClean="0"/>
              <a:t>’s value to the value of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r>
              <a:rPr lang="en-US" dirty="0"/>
              <a:t>What does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== b</a:t>
            </a:r>
            <a:r>
              <a:rPr lang="en-US" b="1" dirty="0">
                <a:cs typeface="Courier New" panose="02070309020205020404" pitchFamily="49" charset="0"/>
              </a:rPr>
              <a:t> </a:t>
            </a:r>
            <a:r>
              <a:rPr lang="en-US" dirty="0"/>
              <a:t>do</a:t>
            </a:r>
            <a:r>
              <a:rPr lang="en-US" dirty="0" smtClean="0"/>
              <a:t>?</a:t>
            </a:r>
          </a:p>
          <a:p>
            <a:pPr lvl="1"/>
            <a:r>
              <a:rPr lang="en-US" sz="3200" dirty="0" smtClean="0"/>
              <a:t>Checks if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dirty="0" smtClean="0"/>
              <a:t>is equivalent to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sz="3200" dirty="0"/>
          </a:p>
          <a:p>
            <a:pPr lvl="1"/>
            <a:r>
              <a:rPr lang="en-US" sz="3200" dirty="0" smtClean="0"/>
              <a:t>Does </a:t>
            </a:r>
            <a:r>
              <a:rPr lang="en-US" sz="3200" u="sng" dirty="0" smtClean="0"/>
              <a:t>not</a:t>
            </a:r>
            <a:r>
              <a:rPr lang="en-US" sz="3200" dirty="0" smtClean="0"/>
              <a:t> change the value of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dirty="0" smtClean="0"/>
              <a:t>or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sz="3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60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Evaluating to Boolean Values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80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learn Python’s operators</a:t>
            </a:r>
          </a:p>
          <a:p>
            <a:pPr lvl="1"/>
            <a:r>
              <a:rPr lang="en-US" dirty="0" smtClean="0"/>
              <a:t>Arithmetic operators</a:t>
            </a:r>
          </a:p>
          <a:p>
            <a:pPr lvl="2"/>
            <a:r>
              <a:rPr lang="en-US" sz="2800" dirty="0" smtClean="0"/>
              <a:t>Including mod and integer division</a:t>
            </a:r>
          </a:p>
          <a:p>
            <a:pPr lvl="1"/>
            <a:r>
              <a:rPr lang="en-US" dirty="0" smtClean="0"/>
              <a:t>Assignment operators</a:t>
            </a:r>
          </a:p>
          <a:p>
            <a:pPr lvl="1"/>
            <a:r>
              <a:rPr lang="en-US" dirty="0" smtClean="0"/>
              <a:t>Comparison operators</a:t>
            </a:r>
          </a:p>
          <a:p>
            <a:pPr lvl="1"/>
            <a:r>
              <a:rPr lang="en-US" dirty="0" smtClean="0"/>
              <a:t>Boolean operators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To understand the order of operations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946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0588"/>
            <a:ext cx="8229600" cy="1143000"/>
          </a:xfrm>
        </p:spPr>
        <p:txBody>
          <a:bodyPr/>
          <a:lstStyle/>
          <a:p>
            <a:r>
              <a:rPr lang="en-US" altLang="en-US" dirty="0">
                <a:ea typeface="ヒラギノ角ゴ Pro W3"/>
                <a:cs typeface="ヒラギノ角ゴ Pro W3"/>
              </a:rPr>
              <a:t>Comparison Operators and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/>
            </a:r>
            <a:br>
              <a:rPr lang="en-US" altLang="en-US" dirty="0" smtClean="0">
                <a:ea typeface="ヒラギノ角ゴ Pro W3"/>
                <a:cs typeface="ヒラギノ角ゴ Pro W3"/>
              </a:rPr>
            </a:br>
            <a:r>
              <a:rPr lang="en-US" altLang="en-US" dirty="0" smtClean="0">
                <a:ea typeface="ヒラギノ角ゴ Pro W3"/>
                <a:cs typeface="ヒラギノ角ゴ Pro W3"/>
              </a:rPr>
              <a:t>Simple </a:t>
            </a:r>
            <a:r>
              <a:rPr lang="en-US" altLang="en-US" dirty="0">
                <a:ea typeface="ヒラギノ角ゴ Pro W3"/>
                <a:cs typeface="ヒラギノ角ゴ Pro W3"/>
              </a:rPr>
              <a:t>Data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3588"/>
            <a:ext cx="8229600" cy="4156799"/>
          </a:xfrm>
        </p:spPr>
        <p:txBody>
          <a:bodyPr/>
          <a:lstStyle/>
          <a:p>
            <a:pPr eaLnBrk="1" hangingPunct="1"/>
            <a:endParaRPr lang="en-US" altLang="en-US" dirty="0" smtClean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dirty="0" smtClean="0">
                <a:ea typeface="ヒラギノ角ゴ Pro W3"/>
                <a:cs typeface="ヒラギノ角ゴ Pro W3"/>
              </a:rPr>
              <a:t>Examples</a:t>
            </a:r>
            <a:r>
              <a:rPr lang="en-US" altLang="en-US" dirty="0">
                <a:ea typeface="ヒラギノ角ゴ Pro W3"/>
                <a:cs typeface="ヒラギノ角ゴ Pro W3"/>
              </a:rPr>
              <a:t>:</a:t>
            </a:r>
          </a:p>
          <a:p>
            <a:pPr marL="457200" lvl="1" indent="0" eaLnBrk="1" hangingPunct="1">
              <a:buNone/>
            </a:pPr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</a:rPr>
              <a:t>8 &lt; </a:t>
            </a: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</a:rPr>
              <a:t>15     </a:t>
            </a:r>
            <a:r>
              <a:rPr lang="en-US" altLang="en-US" sz="3200" dirty="0" smtClean="0">
                <a:ea typeface="ヒラギノ角ゴ Pro W3"/>
              </a:rPr>
              <a:t>evaluates to</a:t>
            </a:r>
            <a:endParaRPr lang="en-US" altLang="en-US" sz="3200" b="1" dirty="0"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marL="457200" lvl="1" indent="0" eaLnBrk="1" hangingPunct="1">
              <a:buNone/>
            </a:pP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</a:rPr>
              <a:t>6 != 6     </a:t>
            </a:r>
            <a:r>
              <a:rPr lang="en-US" altLang="en-US" sz="3200" dirty="0" smtClean="0">
                <a:ea typeface="ヒラギノ角ゴ Pro W3"/>
              </a:rPr>
              <a:t>evaluates to</a:t>
            </a:r>
            <a:endParaRPr lang="en-US" altLang="en-US" sz="3200" dirty="0" smtClean="0">
              <a:latin typeface="Courier New" panose="02070309020205020404" pitchFamily="49" charset="0"/>
              <a:ea typeface="ヒラギノ角ゴ Pro W3"/>
            </a:endParaRPr>
          </a:p>
          <a:p>
            <a:pPr marL="457200" lvl="1" indent="0" eaLnBrk="1" hangingPunct="1">
              <a:buNone/>
            </a:pP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</a:rPr>
              <a:t>2.5 </a:t>
            </a:r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</a:rPr>
              <a:t>&gt; </a:t>
            </a: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</a:rPr>
              <a:t>5.8  </a:t>
            </a:r>
            <a:r>
              <a:rPr lang="en-US" altLang="en-US" sz="3200" dirty="0">
                <a:ea typeface="ヒラギノ角ゴ Pro W3"/>
              </a:rPr>
              <a:t>evaluates </a:t>
            </a:r>
            <a:r>
              <a:rPr lang="en-US" altLang="en-US" sz="3200" dirty="0" smtClean="0">
                <a:ea typeface="ヒラギノ角ゴ Pro W3"/>
              </a:rPr>
              <a:t>to</a:t>
            </a:r>
            <a:endParaRPr lang="en-US" altLang="en-US" sz="3200" dirty="0">
              <a:latin typeface="Courier New" panose="02070309020205020404" pitchFamily="49" charset="0"/>
              <a:ea typeface="ヒラギノ角ゴ Pro W3"/>
            </a:endParaRPr>
          </a:p>
          <a:p>
            <a:pPr marL="457200" lvl="1" indent="0" eaLnBrk="1" hangingPunct="1">
              <a:buNone/>
            </a:pP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</a:rPr>
              <a:t>4.0 == 4   </a:t>
            </a:r>
            <a:r>
              <a:rPr lang="en-US" altLang="en-US" sz="3200" dirty="0">
                <a:ea typeface="ヒラギノ角ゴ Pro W3"/>
              </a:rPr>
              <a:t>evaluates </a:t>
            </a:r>
            <a:r>
              <a:rPr lang="en-US" altLang="en-US" sz="3200" dirty="0" smtClean="0">
                <a:ea typeface="ヒラギノ角ゴ Pro W3"/>
              </a:rPr>
              <a:t>to</a:t>
            </a:r>
            <a:endParaRPr lang="en-US" altLang="en-US" sz="3200" dirty="0">
              <a:latin typeface="Courier New" panose="02070309020205020404" pitchFamily="49" charset="0"/>
              <a:ea typeface="ヒラギノ角ゴ Pro W3"/>
            </a:endParaRPr>
          </a:p>
          <a:p>
            <a:pPr lvl="1" eaLnBrk="1" hangingPunct="1"/>
            <a:endParaRPr lang="en-US" altLang="en-US" dirty="0">
              <a:latin typeface="Courier New" panose="02070309020205020404" pitchFamily="49" charset="0"/>
              <a:ea typeface="ヒラギノ角ゴ Pro W3"/>
            </a:endParaRPr>
          </a:p>
          <a:p>
            <a:pPr eaLnBrk="1" hangingPunct="1"/>
            <a:endParaRPr lang="en-US" altLang="en-US" dirty="0">
              <a:ea typeface="ヒラギノ角ゴ Pro W3"/>
              <a:cs typeface="ヒラギノ角ゴ Pro W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54044" y="3219333"/>
            <a:ext cx="128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True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854044" y="3815266"/>
            <a:ext cx="1478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False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54044" y="4401772"/>
            <a:ext cx="1478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False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54043" y="4969853"/>
            <a:ext cx="128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True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81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“Value” of Boolean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we discuss Boolean outputs, we </a:t>
            </a:r>
            <a:r>
              <a:rPr lang="en-US" dirty="0" smtClean="0"/>
              <a:t>use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True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r>
              <a:rPr lang="en-US" dirty="0" smtClean="0"/>
              <a:t>We </a:t>
            </a:r>
            <a:r>
              <a:rPr lang="en-US" dirty="0"/>
              <a:t>can also think of it in terms of </a:t>
            </a:r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1 </a:t>
            </a:r>
            <a:r>
              <a:rPr lang="en-US" dirty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 lvl="2"/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  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 = 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59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“Value” of Boolean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Other data types can also be seen as </a:t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 smtClean="0"/>
              <a:t>” or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dirty="0" smtClean="0"/>
              <a:t>” in Python</a:t>
            </a:r>
          </a:p>
          <a:p>
            <a:pPr lvl="3"/>
            <a:endParaRPr lang="en-US" dirty="0"/>
          </a:p>
          <a:p>
            <a:r>
              <a:rPr lang="en-US" dirty="0" smtClean="0"/>
              <a:t>Anything empty or zero 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lvl="1"/>
            <a:r>
              <a:rPr lang="en-US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r>
              <a:rPr lang="en-US" dirty="0" smtClean="0"/>
              <a:t> (empty string),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dirty="0" smtClean="0"/>
              <a:t>, 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</a:p>
          <a:p>
            <a:r>
              <a:rPr lang="en-US" dirty="0" smtClean="0"/>
              <a:t>Everything else 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81.3</a:t>
            </a:r>
            <a:r>
              <a:rPr lang="en-US" dirty="0" smtClean="0"/>
              <a:t>,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77</a:t>
            </a:r>
            <a:r>
              <a:rPr lang="en-US" dirty="0" smtClean="0"/>
              <a:t>,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-5</a:t>
            </a:r>
            <a:r>
              <a:rPr lang="en-US" dirty="0" smtClean="0"/>
              <a:t>,    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"zero"</a:t>
            </a:r>
            <a:r>
              <a:rPr lang="en-US" dirty="0" smtClean="0"/>
              <a:t>, 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0.01</a:t>
            </a:r>
          </a:p>
          <a:p>
            <a:pPr lvl="1"/>
            <a:r>
              <a:rPr lang="en-US" dirty="0" smtClean="0"/>
              <a:t>Even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"0"</a:t>
            </a:r>
            <a:r>
              <a:rPr lang="en-US" dirty="0" smtClean="0"/>
              <a:t> and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"False"</a:t>
            </a:r>
            <a:r>
              <a:rPr lang="en-US" dirty="0" smtClean="0"/>
              <a:t> evaluate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87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Logical Operators</a:t>
            </a:r>
          </a:p>
        </p:txBody>
      </p:sp>
    </p:spTree>
    <p:extLst>
      <p:ext uri="{BB962C8B-B14F-4D97-AF65-F5344CB8AC3E}">
        <p14:creationId xmlns:p14="http://schemas.microsoft.com/office/powerpoint/2010/main" val="6980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Sometimes also called Boolean operators</a:t>
            </a:r>
          </a:p>
          <a:p>
            <a:r>
              <a:rPr lang="en-US" dirty="0" smtClean="0"/>
              <a:t>There </a:t>
            </a:r>
            <a:r>
              <a:rPr lang="en-US" dirty="0"/>
              <a:t>are three logical operators: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They let us build complex </a:t>
            </a:r>
            <a:r>
              <a:rPr lang="en-US" dirty="0"/>
              <a:t>Boolean </a:t>
            </a:r>
            <a:r>
              <a:rPr lang="en-US" dirty="0" smtClean="0"/>
              <a:t>expressions</a:t>
            </a:r>
          </a:p>
          <a:p>
            <a:pPr lvl="1"/>
            <a:r>
              <a:rPr lang="en-US" sz="3200" dirty="0" smtClean="0"/>
              <a:t>By combining simpler Boolean expressions 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06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0074" cy="4156799"/>
          </a:xfrm>
        </p:spPr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= a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 smtClean="0"/>
              <a:t>For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and b</a:t>
            </a:r>
            <a:r>
              <a:rPr lang="en-US" sz="2800" dirty="0" smtClean="0"/>
              <a:t> to be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, both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800" dirty="0" smtClean="0"/>
              <a:t> and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800" dirty="0" smtClean="0"/>
              <a:t> must be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80712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07120" y="401523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07120" y="441052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07120" y="4814919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70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0074" cy="4156799"/>
          </a:xfrm>
        </p:spPr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= a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 smtClean="0"/>
              <a:t>For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and b</a:t>
            </a:r>
            <a:r>
              <a:rPr lang="en-US" sz="2800" dirty="0" smtClean="0"/>
              <a:t> to be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, both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800" dirty="0" smtClean="0"/>
              <a:t> and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800" dirty="0" smtClean="0"/>
              <a:t> must be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901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42" y="826364"/>
            <a:ext cx="9035716" cy="1143000"/>
          </a:xfrm>
        </p:spPr>
        <p:txBody>
          <a:bodyPr/>
          <a:lstStyle/>
          <a:p>
            <a:r>
              <a:rPr lang="en-US" dirty="0" smtClean="0"/>
              <a:t>Practice with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= 20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30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ex1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&lt; b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ex2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&lt; b </a:t>
            </a:r>
            <a:r>
              <a:rPr lang="pt-BR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&lt; c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ex3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(a + b == c) </a:t>
            </a:r>
            <a:r>
              <a:rPr lang="pt-BR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(b – 10 == a) \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pt-BR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(c / 3 == a)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(ex1, ex2, ex3)</a:t>
            </a:r>
          </a:p>
          <a:p>
            <a:endParaRPr lang="en-US" sz="2800" b="1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69103" y="2021652"/>
            <a:ext cx="417567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+mj-lt"/>
                <a:cs typeface="Courier New" panose="02070309020205020404" pitchFamily="49" charset="0"/>
              </a:rPr>
              <a:t>output:</a:t>
            </a:r>
          </a:p>
          <a:p>
            <a:r>
              <a:rPr lang="en-US" sz="36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69103" y="2611342"/>
            <a:ext cx="1374107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3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43210" y="2611342"/>
            <a:ext cx="1374106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3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17317" y="2611342"/>
            <a:ext cx="1374106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3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80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bool2 = a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 smtClean="0"/>
              <a:t>For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or b</a:t>
            </a:r>
            <a:r>
              <a:rPr lang="en-US" sz="2800" dirty="0" smtClean="0"/>
              <a:t> to be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, either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800" dirty="0" smtClean="0"/>
              <a:t> 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800" dirty="0" smtClean="0"/>
              <a:t> must be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48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bool2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80712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07120" y="401523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07120" y="441052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07120" y="4814919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19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bool2 = a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 smtClean="0"/>
              <a:t>For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or b</a:t>
            </a:r>
            <a:r>
              <a:rPr lang="en-US" sz="2800" dirty="0" smtClean="0"/>
              <a:t> to be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, either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800" dirty="0" smtClean="0"/>
              <a:t> 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800" dirty="0" smtClean="0"/>
              <a:t> must be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49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bool2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890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Quiz!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0074" cy="4156799"/>
          </a:xfrm>
        </p:spPr>
        <p:txBody>
          <a:bodyPr/>
          <a:lstStyle/>
          <a:p>
            <a:r>
              <a:rPr lang="en-US" dirty="0" smtClean="0"/>
              <a:t>Which of the following examples are correct?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500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500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numCookies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cookiePrice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total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mpg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miles_driven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gallons_used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"Hello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!" = message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_CMSC201_doge_ = "Very learning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60 * hours = days * 24 * 60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50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bool3 =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>
              <a:tabLst>
                <a:tab pos="1828800" algn="l"/>
              </a:tabLst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 a </a:t>
            </a:r>
            <a:r>
              <a:rPr lang="en-US" dirty="0" smtClean="0"/>
              <a:t>calculates the Boolean value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dirty="0" smtClean="0"/>
              <a:t> and</a:t>
            </a:r>
            <a:br>
              <a:rPr lang="en-US" dirty="0" smtClean="0"/>
            </a:br>
            <a:r>
              <a:rPr lang="en-US" dirty="0" smtClean="0"/>
              <a:t>	returns the opposite of that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50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4064000" cy="11887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bool3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789784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89784" y="401523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15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bool3 =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>
              <a:tabLst>
                <a:tab pos="1828800" algn="l"/>
              </a:tabLst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 a </a:t>
            </a:r>
            <a:r>
              <a:rPr lang="en-US" dirty="0" smtClean="0"/>
              <a:t>calculates the Boolean value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dirty="0" smtClean="0"/>
              <a:t> and</a:t>
            </a:r>
            <a:br>
              <a:rPr lang="en-US" dirty="0" smtClean="0"/>
            </a:br>
            <a:r>
              <a:rPr lang="en-US" dirty="0" smtClean="0"/>
              <a:t>	returns the opposite of that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51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4064000" cy="11887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bool3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404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Expressions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put multiple operators together!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bool4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a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(b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c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r>
              <a:rPr lang="en-US" dirty="0" smtClean="0"/>
              <a:t>What does Python do first?</a:t>
            </a:r>
          </a:p>
          <a:p>
            <a:pPr lvl="1"/>
            <a:r>
              <a:rPr lang="en-US" dirty="0" smtClean="0"/>
              <a:t>Computes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(b or c)</a:t>
            </a:r>
          </a:p>
          <a:p>
            <a:pPr lvl="1"/>
            <a:r>
              <a:rPr lang="en-US" dirty="0" smtClean="0"/>
              <a:t>Then computes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and </a:t>
            </a:r>
            <a:r>
              <a:rPr lang="en-US" dirty="0" smtClean="0"/>
              <a:t>the result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59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42" y="826364"/>
            <a:ext cx="9035716" cy="1143000"/>
          </a:xfrm>
        </p:spPr>
        <p:txBody>
          <a:bodyPr/>
          <a:lstStyle/>
          <a:p>
            <a:r>
              <a:rPr lang="en-US" dirty="0" smtClean="0"/>
              <a:t>Practice with Comparisons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32658" cy="4517689"/>
          </a:xfrm>
        </p:spPr>
        <p:txBody>
          <a:bodyPr/>
          <a:lstStyle/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= 20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30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bool1 =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(a &gt; b)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bool2 = (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(b != c)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bool3 = (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(a &gt; b)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bool4 = (a % b == 2)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((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t-BR" sz="24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(bool1, bool2, bool3, bool4)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800" b="1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69660" y="2021652"/>
            <a:ext cx="5963055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+mj-lt"/>
                <a:cs typeface="Courier New" panose="02070309020205020404" pitchFamily="49" charset="0"/>
              </a:rPr>
              <a:t>output:</a:t>
            </a:r>
          </a:p>
          <a:p>
            <a:r>
              <a:rPr lang="en-US" sz="36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69662" y="2611342"/>
            <a:ext cx="1646332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sz="3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15993" y="2611338"/>
            <a:ext cx="1374106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3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264205" y="2611342"/>
            <a:ext cx="1588113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sz="3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890099" y="2611340"/>
            <a:ext cx="1374106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3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960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/>
      <p:bldP spid="1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 of Operations (All)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54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624649"/>
              </p:ext>
            </p:extLst>
          </p:nvPr>
        </p:nvGraphicFramePr>
        <p:xfrm>
          <a:off x="1553273" y="1824355"/>
          <a:ext cx="6096000" cy="4572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Operator(s)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Priority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highest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 smtClean="0">
                        <a:solidFill>
                          <a:prstClr val="black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 smtClean="0">
                        <a:solidFill>
                          <a:prstClr val="black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 smtClean="0">
                        <a:solidFill>
                          <a:prstClr val="black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 smtClean="0">
                        <a:solidFill>
                          <a:prstClr val="black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lowest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34419" y="2341891"/>
            <a:ext cx="3080084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 /  //  %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   -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    &lt;=    &gt;</a:t>
            </a:r>
            <a:b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&gt;=   !=   ==</a:t>
            </a:r>
          </a:p>
          <a:p>
            <a:pPr algn="ctr"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ot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34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CTRL+K</a:t>
            </a:r>
          </a:p>
          <a:p>
            <a:pPr lvl="1"/>
            <a:r>
              <a:rPr lang="en-US" dirty="0" smtClean="0"/>
              <a:t>“Kill” from the cursor to the end of the line</a:t>
            </a:r>
          </a:p>
          <a:p>
            <a:pPr lvl="2"/>
            <a:r>
              <a:rPr lang="en-US" dirty="0" smtClean="0"/>
              <a:t>Cuts the text (saves it to the “kill ring”)</a:t>
            </a:r>
          </a:p>
          <a:p>
            <a:pPr lvl="1"/>
            <a:r>
              <a:rPr lang="en-US" dirty="0" smtClean="0"/>
              <a:t>Hit twice to get the “enter” at the end too</a:t>
            </a:r>
            <a:endParaRPr lang="en-US" dirty="0"/>
          </a:p>
          <a:p>
            <a:pPr lvl="3"/>
            <a:endParaRPr lang="en-US" dirty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CTRL+Y</a:t>
            </a:r>
          </a:p>
          <a:p>
            <a:pPr lvl="1"/>
            <a:r>
              <a:rPr lang="en-US" dirty="0" smtClean="0"/>
              <a:t>“Yank” the killed text back from the dead</a:t>
            </a:r>
          </a:p>
          <a:p>
            <a:pPr lvl="2"/>
            <a:r>
              <a:rPr lang="en-US" dirty="0" smtClean="0"/>
              <a:t>Pastes the text (from the “kill ring”)</a:t>
            </a:r>
          </a:p>
          <a:p>
            <a:pPr lvl="1"/>
            <a:r>
              <a:rPr lang="en-US" dirty="0" smtClean="0"/>
              <a:t>Press multiple times to paste the text again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55</a:t>
            </a:fld>
            <a:endParaRPr lang="en-US" altLang="en-US"/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Daily emacs Shortcut</a:t>
            </a:r>
            <a:endParaRPr lang="en-US" sz="54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379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dirty="0" smtClean="0"/>
              <a:t>Your discussions start this week!</a:t>
            </a:r>
          </a:p>
          <a:p>
            <a:pPr lvl="1"/>
            <a:r>
              <a:rPr lang="en-US" dirty="0" smtClean="0"/>
              <a:t>Go to your scheduled location and time</a:t>
            </a:r>
          </a:p>
          <a:p>
            <a:endParaRPr lang="en-US" dirty="0" smtClean="0"/>
          </a:p>
          <a:p>
            <a:r>
              <a:rPr lang="en-US" dirty="0"/>
              <a:t>HW 0 is due Friday, February </a:t>
            </a:r>
            <a:r>
              <a:rPr lang="en-US" dirty="0" smtClean="0"/>
              <a:t>8th </a:t>
            </a:r>
            <a:r>
              <a:rPr lang="en-US" dirty="0"/>
              <a:t>at </a:t>
            </a:r>
            <a:r>
              <a:rPr lang="en-US" dirty="0" smtClean="0"/>
              <a:t>11:59:59 </a:t>
            </a:r>
            <a:r>
              <a:rPr lang="en-US" dirty="0" smtClean="0"/>
              <a:t>PM</a:t>
            </a:r>
          </a:p>
          <a:p>
            <a:r>
              <a:rPr lang="en-US" dirty="0" smtClean="0"/>
              <a:t>HW 1 will come out on Saturday, February </a:t>
            </a:r>
            <a:r>
              <a:rPr lang="en-US" dirty="0" smtClean="0"/>
              <a:t>9th</a:t>
            </a:r>
            <a:endParaRPr lang="en-US" dirty="0" smtClean="0"/>
          </a:p>
          <a:p>
            <a:pPr lvl="1"/>
            <a:r>
              <a:rPr lang="en-US" dirty="0"/>
              <a:t>Due by Friday (February </a:t>
            </a:r>
            <a:r>
              <a:rPr lang="en-US" dirty="0" smtClean="0"/>
              <a:t>15th</a:t>
            </a:r>
            <a:r>
              <a:rPr lang="en-US" dirty="0"/>
              <a:t>) at </a:t>
            </a:r>
            <a:r>
              <a:rPr lang="en-US" dirty="0" smtClean="0"/>
              <a:t>11:59:59 </a:t>
            </a:r>
            <a:r>
              <a:rPr lang="en-US" dirty="0"/>
              <a:t>PM</a:t>
            </a:r>
          </a:p>
          <a:p>
            <a:pPr lvl="1"/>
            <a:r>
              <a:rPr lang="en-US" dirty="0" smtClean="0"/>
              <a:t>You must first complete the </a:t>
            </a:r>
            <a:br>
              <a:rPr lang="en-US" dirty="0" smtClean="0"/>
            </a:br>
            <a:r>
              <a:rPr lang="en-US" dirty="0" smtClean="0"/>
              <a:t>Syllabus and Course Website Quiz to see it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5786" y="2434891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5786" y="2941434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5786" y="3447977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5786" y="3954520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5786" y="4461063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5786" y="4967606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5786" y="5474148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Quiz!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0074" cy="4156799"/>
          </a:xfrm>
        </p:spPr>
        <p:txBody>
          <a:bodyPr/>
          <a:lstStyle/>
          <a:p>
            <a:r>
              <a:rPr lang="en-US" dirty="0" smtClean="0"/>
              <a:t>Which of the following examples are correct?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500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500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numCookies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cookiePrice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total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mpg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miles_driven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gallons_used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"Hello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!" = message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_CMSC201_doge_ = "Very learning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60 * hours = days * 24 * 60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26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Python’s Operators</a:t>
            </a:r>
          </a:p>
        </p:txBody>
      </p:sp>
    </p:spTree>
    <p:extLst>
      <p:ext uri="{BB962C8B-B14F-4D97-AF65-F5344CB8AC3E}">
        <p14:creationId xmlns:p14="http://schemas.microsoft.com/office/powerpoint/2010/main" val="299944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 Basic </a:t>
            </a:r>
            <a:r>
              <a:rPr lang="en-US" dirty="0" smtClean="0"/>
              <a:t>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b="1" i="1" dirty="0"/>
              <a:t>Operators</a:t>
            </a:r>
            <a:r>
              <a:rPr lang="en-US" dirty="0"/>
              <a:t> are the constructs which can manipulate </a:t>
            </a:r>
            <a:r>
              <a:rPr lang="en-US" dirty="0" smtClean="0"/>
              <a:t>and evaluate our data</a:t>
            </a:r>
          </a:p>
          <a:p>
            <a:endParaRPr lang="en-US" dirty="0"/>
          </a:p>
          <a:p>
            <a:r>
              <a:rPr lang="en-US" dirty="0"/>
              <a:t>Consider the </a:t>
            </a:r>
            <a:r>
              <a:rPr lang="en-US" dirty="0" smtClean="0"/>
              <a:t>expression: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4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40774" y="5125288"/>
            <a:ext cx="127534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operator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6" name="Straight Arrow Connector 15"/>
          <p:cNvCxnSpPr>
            <a:endCxn id="12" idx="0"/>
          </p:cNvCxnSpPr>
          <p:nvPr/>
        </p:nvCxnSpPr>
        <p:spPr>
          <a:xfrm>
            <a:off x="3573379" y="4702805"/>
            <a:ext cx="405069" cy="42248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62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Operators in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Arithmetic Operators</a:t>
            </a:r>
          </a:p>
          <a:p>
            <a:r>
              <a:rPr lang="en-US" dirty="0" smtClean="0"/>
              <a:t>Assignment </a:t>
            </a:r>
            <a:r>
              <a:rPr lang="en-US" dirty="0"/>
              <a:t>Operators</a:t>
            </a:r>
          </a:p>
          <a:p>
            <a:r>
              <a:rPr lang="en-US" dirty="0"/>
              <a:t>Comparison Operators</a:t>
            </a:r>
          </a:p>
          <a:p>
            <a:r>
              <a:rPr lang="en-US" dirty="0" smtClean="0"/>
              <a:t>Logical </a:t>
            </a:r>
            <a:r>
              <a:rPr lang="en-US" dirty="0"/>
              <a:t>Operators</a:t>
            </a:r>
          </a:p>
          <a:p>
            <a:r>
              <a:rPr lang="en-US" dirty="0"/>
              <a:t>Membership Operators</a:t>
            </a:r>
          </a:p>
          <a:p>
            <a:r>
              <a:rPr lang="en-US" dirty="0" smtClean="0"/>
              <a:t>Bitwise </a:t>
            </a:r>
            <a:r>
              <a:rPr lang="en-US" dirty="0"/>
              <a:t>Operators</a:t>
            </a:r>
          </a:p>
          <a:p>
            <a:r>
              <a:rPr lang="en-US" dirty="0" smtClean="0"/>
              <a:t>Identity </a:t>
            </a:r>
            <a:r>
              <a:rPr lang="en-US" dirty="0"/>
              <a:t>Operators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96205" y="2745354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68406" y="2060791"/>
            <a:ext cx="4010983" cy="2200125"/>
          </a:xfrm>
          <a:prstGeom prst="roundRect">
            <a:avLst>
              <a:gd name="adj" fmla="val 1152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49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11613</TotalTime>
  <Words>1908</Words>
  <Application>Microsoft Office PowerPoint</Application>
  <PresentationFormat>On-screen Show (4:3)</PresentationFormat>
  <Paragraphs>631</Paragraphs>
  <Slides>56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4" baseType="lpstr">
      <vt:lpstr>ＭＳ Ｐゴシック</vt:lpstr>
      <vt:lpstr>Arial</vt:lpstr>
      <vt:lpstr>Calibri</vt:lpstr>
      <vt:lpstr>Courier New</vt:lpstr>
      <vt:lpstr>Times New Roman</vt:lpstr>
      <vt:lpstr>Wingdings</vt:lpstr>
      <vt:lpstr>ヒラギノ角ゴ Pro W3</vt:lpstr>
      <vt:lpstr>Office Theme</vt:lpstr>
      <vt:lpstr>CMSC201  Computer Science I for Majors  Lecture 03 – Operators</vt:lpstr>
      <vt:lpstr>Last Class We Covered</vt:lpstr>
      <vt:lpstr>Any Questions from Last Time?</vt:lpstr>
      <vt:lpstr>Today’s Objectives</vt:lpstr>
      <vt:lpstr>Pop Quiz!</vt:lpstr>
      <vt:lpstr>Pop Quiz!</vt:lpstr>
      <vt:lpstr>Python’s Operators</vt:lpstr>
      <vt:lpstr>Python Basic Operators</vt:lpstr>
      <vt:lpstr>Types of Operators in Python</vt:lpstr>
      <vt:lpstr>Operators – Addition &amp; Subtraction</vt:lpstr>
      <vt:lpstr>Operators – Multiplication &amp; Division</vt:lpstr>
      <vt:lpstr>Operators – Integer Division</vt:lpstr>
      <vt:lpstr>Examples: Integer Division</vt:lpstr>
      <vt:lpstr>Operators – Mod</vt:lpstr>
      <vt:lpstr>Examples: Mod</vt:lpstr>
      <vt:lpstr>Modulo Answers</vt:lpstr>
      <vt:lpstr>Operators – Exponentiation</vt:lpstr>
      <vt:lpstr>Arithmetic Operators in Python</vt:lpstr>
      <vt:lpstr>Order of Operations (Arithmetic)</vt:lpstr>
      <vt:lpstr>Floating Point Errors</vt:lpstr>
      <vt:lpstr>Division: Floats and Integers</vt:lpstr>
      <vt:lpstr>Division Examples</vt:lpstr>
      <vt:lpstr>Rounding Errors</vt:lpstr>
      <vt:lpstr>Float Arithmetic Examples</vt:lpstr>
      <vt:lpstr>Handling Floating Point Errors</vt:lpstr>
      <vt:lpstr>Assignment Operators</vt:lpstr>
      <vt:lpstr>Basic Assignment</vt:lpstr>
      <vt:lpstr>Combining with Arithmetic</vt:lpstr>
      <vt:lpstr>Combined Assignments</vt:lpstr>
      <vt:lpstr>Comparison Operators</vt:lpstr>
      <vt:lpstr>Overview</vt:lpstr>
      <vt:lpstr>Comparison Operators</vt:lpstr>
      <vt:lpstr>Comparison Examples</vt:lpstr>
      <vt:lpstr>Comparison Operators in Python</vt:lpstr>
      <vt:lpstr>Comparison Examples (Continued)</vt:lpstr>
      <vt:lpstr>Comparison Examples (Continued)</vt:lpstr>
      <vt:lpstr>Comparison vs Assignment</vt:lpstr>
      <vt:lpstr>Equals vs Equivalence</vt:lpstr>
      <vt:lpstr>Evaluating to Boolean Values</vt:lpstr>
      <vt:lpstr>Comparison Operators and  Simple Data Types</vt:lpstr>
      <vt:lpstr>“Value” of Boolean Variables</vt:lpstr>
      <vt:lpstr>“Value” of Boolean Variables</vt:lpstr>
      <vt:lpstr>Logical Operators</vt:lpstr>
      <vt:lpstr>Logical Operators</vt:lpstr>
      <vt:lpstr>Logical Operators – and</vt:lpstr>
      <vt:lpstr>Logical Operators – and</vt:lpstr>
      <vt:lpstr>Practice with and</vt:lpstr>
      <vt:lpstr>Logical Operators – or</vt:lpstr>
      <vt:lpstr>Logical Operators – or</vt:lpstr>
      <vt:lpstr>Logical Operators – not</vt:lpstr>
      <vt:lpstr>Logical Operators – not</vt:lpstr>
      <vt:lpstr>Complex Expressions</vt:lpstr>
      <vt:lpstr>Practice with Comparisons</vt:lpstr>
      <vt:lpstr>Order of Operations (All)</vt:lpstr>
      <vt:lpstr>PowerPoint Presentation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149</cp:revision>
  <dcterms:created xsi:type="dcterms:W3CDTF">2014-05-05T14:25:42Z</dcterms:created>
  <dcterms:modified xsi:type="dcterms:W3CDTF">2019-02-04T17:20:49Z</dcterms:modified>
</cp:coreProperties>
</file>